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Relationship Id="rId3" Type="http://schemas.openxmlformats.org/officeDocument/2006/relationships/image" Target="../media/image13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777240"/>
            <a:ext cx="76809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2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Physical AI 点検・保全 講座｜第10回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572768"/>
            <a:ext cx="7955279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2500" b="1">
                <a:solidFill>
                  <a:srgbClr val="212121"/>
                </a:solidFill>
                <a:latin typeface="Hiragino Kaku Gothic ProN"/>
                <a:ea typeface="Hiragino Kaku Gothic ProN"/>
              </a:rPr>
              <a:t>システムとして束ねる</a:t>
            </a:r>
          </a:p>
          <a:p>
            <a:pPr>
              <a:spcAft>
                <a:spcPts val="600"/>
              </a:spcAft>
            </a:pPr>
            <a:r>
              <a:rPr sz="1700" b="1">
                <a:solidFill>
                  <a:srgbClr val="5A5A52"/>
                </a:solidFill>
                <a:latin typeface="Hiragino Kaku Gothic ProN"/>
                <a:ea typeface="Hiragino Kaku Gothic ProN"/>
              </a:rPr>
              <a:t>PoCが、精度ではなく設計で落ちる技術的な理由</a:t>
            </a:r>
          </a:p>
        </p:txBody>
      </p:sp>
      <p:sp>
        <p:nvSpPr>
          <p:cNvPr id="4" name="Rectangle 3"/>
          <p:cNvSpPr/>
          <p:nvPr/>
        </p:nvSpPr>
        <p:spPr>
          <a:xfrm>
            <a:off x="795528" y="2880360"/>
            <a:ext cx="2011680" cy="32004"/>
          </a:xfrm>
          <a:prstGeom prst="rect">
            <a:avLst/>
          </a:prstGeom>
          <a:solidFill>
            <a:srgbClr val="3E5C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3127248"/>
            <a:ext cx="493776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本回で学ぶこと：L2–L9の部品を一本の管線に束ね、環を閉じる（接口・遅延）／エッジの三重苦（算力・遅延・電力）と軽量化／安全は精度でなく「間違え方」で作る（出光の成功基準・人在环）／PoCが技術的に落ちる四つの理由</a:t>
            </a:r>
          </a:p>
        </p:txBody>
      </p:sp>
      <p:pic>
        <p:nvPicPr>
          <p:cNvPr id="6" name="Picture 5" descr="image3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1888" y="2448176"/>
            <a:ext cx="3017520" cy="20781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01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274320"/>
            <a:ext cx="7589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第2節｜エッジの制約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475488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現場は、雲の上の潤沢な計算機を使えない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950976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280160"/>
            <a:ext cx="704088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2000"/>
              </a:lnSpc>
              <a:spcAft>
                <a:spcPts val="1000"/>
              </a:spcAft>
            </a:pPr>
            <a:r>
              <a:rPr sz="105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束ねたシステムを、どこで動かすか。ここに実装編ならではの厳しい制約が現れます。研究や実演では大きな計算機や雲の上の潤沢なGPUを使えますが、点検・保全の現場は、電波の届かないトンネルの中、橋の裏側、プラントの奥です。雲に送って返してもらう間に、機械は次の一歩を踏み出してしまう。だから判断の多くを、現場の機械の中、エッジで、その場で済ませねばならない。</a:t>
            </a:r>
          </a:p>
        </p:txBody>
      </p:sp>
      <p:sp>
        <p:nvSpPr>
          <p:cNvPr id="6" name="Rectangle 5"/>
          <p:cNvSpPr/>
          <p:nvPr/>
        </p:nvSpPr>
        <p:spPr>
          <a:xfrm>
            <a:off x="777240" y="2743200"/>
            <a:ext cx="41148" cy="475488"/>
          </a:xfrm>
          <a:prstGeom prst="rect">
            <a:avLst/>
          </a:prstGeom>
          <a:solidFill>
            <a:srgbClr val="3E5C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78408" y="2761488"/>
            <a:ext cx="7315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算力・遅延・電力。この三つが同時に効いてくるのが、エッジの三重苦。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3337560"/>
            <a:ext cx="704088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2000"/>
              </a:lnSpc>
              <a:spcAft>
                <a:spcPts val="900"/>
              </a:spcAft>
            </a:pPr>
            <a:r>
              <a:rPr sz="10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一つ、算力。現場に載る計算機は、データセンターのGPUよりずっと小さく、大きなモデルはそのままでは載らない。二つ、遅延。雲との往復を待てない以上、その場で速く答えを出さねばならない。三つ、電力。バッテリーで動くドローンやロボットは使える電力に限りがあり、大きなモデルを高速で回せば電池はみるみる減り、発熱もする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274320"/>
            <a:ext cx="7589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第2節｜エッジの制約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475488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三重苦と、載せるための軽量化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950976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L10_figEd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840" y="1143000"/>
            <a:ext cx="7132320" cy="25359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77240" y="3825240"/>
            <a:ext cx="7589520" cy="856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800"/>
              </a:spcAft>
            </a:pPr>
            <a:r>
              <a:rPr sz="10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大きなモデルをエッジに載せるには、軽量化を通す必要がある。計算の精度をあえて粗くする量子化、大きなモデルの振る舞いを小さなモデルに移す蒸留、要らない枝を刈る枝刈り。ただし、軽くするほど精度は多少落ちる、という取り引きがあります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274320"/>
            <a:ext cx="7589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第2節｜エッジの制約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475488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軽くする。ただし、精度との取り引きがある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950976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7040880" cy="3429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2000"/>
              </a:lnSpc>
              <a:spcAft>
                <a:spcPts val="1000"/>
              </a:spcAft>
            </a:pPr>
            <a:r>
              <a:rPr sz="105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だから、束ねる前に、載せるための工夫が要ります。モデルを軽くする技術です。計算の精度をあえて粗くして軽くする量子化、大きなモデルの振る舞いを小さなモデルに移す蒸留、要らない枝を刈る枝刈り。第8回のVLAのような大きなモデルを現場のエッジに載せるには、こうした軽量化を通す必要があります。</a:t>
            </a:r>
          </a:p>
        </p:txBody>
      </p:sp>
      <p:sp>
        <p:nvSpPr>
          <p:cNvPr id="6" name="Rectangle 5"/>
          <p:cNvSpPr/>
          <p:nvPr/>
        </p:nvSpPr>
        <p:spPr>
          <a:xfrm>
            <a:off x="777240" y="2834640"/>
            <a:ext cx="41148" cy="475488"/>
          </a:xfrm>
          <a:prstGeom prst="rect">
            <a:avLst/>
          </a:prstGeom>
          <a:solidFill>
            <a:srgbClr val="3E5C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78408" y="2852928"/>
            <a:ext cx="7315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どこまで軽くしてよいかは、次に述べる安全の設計と、切り離せない。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3429000"/>
            <a:ext cx="704088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2000"/>
              </a:lnSpc>
              <a:spcAft>
                <a:spcPts val="900"/>
              </a:spcAft>
            </a:pPr>
            <a:r>
              <a:rPr sz="10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ここで大事なのは、軽くすれば精度は多少落ちる、という取り引きがあること。エッジの制約を無視して、雲の上でしか動かないシステムをPoCで作ってしまうと、現場に持っていった途端に動かない、ということが起きます。載せる制約は、束ねる前に織り込んでおくべき、実装の前提です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274320"/>
            <a:ext cx="7589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第2節｜エッジの制約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475488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第2節の小括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950976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71600"/>
            <a:ext cx="7040880" cy="3383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880" indent="-182880">
              <a:lnSpc>
                <a:spcPct val="132000"/>
              </a:lnSpc>
              <a:spcAft>
                <a:spcPts val="1400"/>
              </a:spcAft>
            </a:pPr>
            <a:r>
              <a:rPr sz="11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・現場は電波の届かない奥。判断の多くをエッジ（現場の機械の中）でその場で済ませねばならない</a:t>
            </a:r>
          </a:p>
          <a:p>
            <a:pPr marL="182880" indent="-182880">
              <a:lnSpc>
                <a:spcPct val="132000"/>
              </a:lnSpc>
              <a:spcAft>
                <a:spcPts val="1400"/>
              </a:spcAft>
            </a:pPr>
            <a:r>
              <a:rPr sz="11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・エッジの三重苦＝算力（小さな計算機）・遅延（雲との往復不可）・電力（バッテリー・発熱）</a:t>
            </a:r>
          </a:p>
          <a:p>
            <a:pPr marL="182880" indent="-182880">
              <a:lnSpc>
                <a:spcPct val="132000"/>
              </a:lnSpc>
              <a:spcAft>
                <a:spcPts val="1400"/>
              </a:spcAft>
            </a:pPr>
            <a:r>
              <a:rPr sz="11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・載せるための軽量化＝量子化・蒸留・枝刈り。ただし軽くするほど精度は落ちる取り引き。安全の設計と切り離せない</a:t>
            </a:r>
          </a:p>
        </p:txBody>
      </p:sp>
      <p:sp>
        <p:nvSpPr>
          <p:cNvPr id="6" name="Rectangle 5"/>
          <p:cNvSpPr/>
          <p:nvPr/>
        </p:nvSpPr>
        <p:spPr>
          <a:xfrm>
            <a:off x="777240" y="4114800"/>
            <a:ext cx="41148" cy="475488"/>
          </a:xfrm>
          <a:prstGeom prst="rect">
            <a:avLst/>
          </a:prstGeom>
          <a:solidFill>
            <a:srgbClr val="3E5C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78408" y="4133087"/>
            <a:ext cx="7315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載せられた。では、危険な間違いを、どう止めるのか。安全の設計へ。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1051560"/>
            <a:ext cx="27432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5800" b="1">
                <a:solidFill>
                  <a:srgbClr val="A9B5A9"/>
                </a:solidFill>
                <a:latin typeface="Hiragino Kaku Gothic ProN"/>
                <a:ea typeface="Hiragino Kaku Gothic ProN"/>
              </a:rPr>
              <a:t>03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2148840"/>
            <a:ext cx="7315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250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安全は精度ではなく「兜底」で作る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2971800"/>
            <a:ext cx="429768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束ねたシステムが現場で受け入れられるかを分けるのが、安全。そして安全は、精度を上げることではなく、間違え方を設計することで作ります。出光の成功基準が、その見本です。</a:t>
            </a:r>
          </a:p>
        </p:txBody>
      </p:sp>
      <p:pic>
        <p:nvPicPr>
          <p:cNvPr id="5" name="Picture 4" descr="image2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1745" y="3017520"/>
            <a:ext cx="2595014" cy="1600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274320"/>
            <a:ext cx="7589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第3節｜安全と兜底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475488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成功基準は、精度一本でなく、間違え方で書く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950976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L10_figCriteri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115568"/>
            <a:ext cx="7315200" cy="26252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77240" y="3887099"/>
            <a:ext cx="7589520" cy="794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800"/>
              </a:spcAft>
            </a:pPr>
            <a:r>
              <a:rPr sz="10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出光の成功基準は、目標を80%とし、その中身を「安全側の誤り（大きめに見積もる誤判定＋判定不能）は20%まで許容、危険側の誤り（小さく見積もる）は限りなくゼロ（実績ゼロ達成）」と決めた。精度99%という一つの数字では、この設計は書けません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274320"/>
            <a:ext cx="7589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第3節｜安全と兜底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475488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誤りを、方向で分ける（出光の事例）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950976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280160"/>
            <a:ext cx="704088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2000"/>
              </a:lnSpc>
              <a:spcAft>
                <a:spcPts val="1000"/>
              </a:spcAft>
            </a:pPr>
            <a:r>
              <a:rPr sz="10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第4回で、検知は見落とす方向より見つけすぎる方向に壊れる、と述べました。ここで思い出したいのが、国が公表した『プラントにおける先進的AI事例集』にある、出光の成功基準の決め方です。出光は、専門担当者の水準に達することは必須とせず、「専門担当者には若干劣るがノウハウのない人員より優れる水準」を最低目標としました。比較対象を、熟練者に置かなかった。</a:t>
            </a:r>
          </a:p>
          <a:p>
            <a:pPr>
              <a:lnSpc>
                <a:spcPct val="132000"/>
              </a:lnSpc>
              <a:spcAft>
                <a:spcPts val="1000"/>
              </a:spcAft>
            </a:pPr>
            <a:r>
              <a:rPr sz="1000" b="1">
                <a:solidFill>
                  <a:srgbClr val="212121"/>
                </a:solidFill>
                <a:latin typeface="Hiragino Kaku Gothic ProN"/>
                <a:ea typeface="Hiragino Kaku Gothic ProN"/>
              </a:rPr>
              <a:t>そして数値目標を80%とし、腐食を実際より大きく見積もる誤判定と判定不能の合計を20%まで、実際より小さく見積もる誤判定は限りなくゼロに、と決めた。安全側の誤りは許し、危険側の誤りは許さない。第4回の再現率と適合率の取り引きを、現場の安全の言葉で書き切った基準です。精度99%という一語では、これは表現できません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4553712"/>
            <a:ext cx="7589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出典：プラントにおける先進的AI事例集（2020-11）3.1 出光の事例。80%は出光の設計例であり一般の目標値ではない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274320"/>
            <a:ext cx="7589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第3節｜安全と兜底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475488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国は「AIで解決しにくい三つの課題」を正直に挙げた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950976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280160"/>
            <a:ext cx="704088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2000"/>
              </a:lnSpc>
              <a:spcAft>
                <a:spcPts val="900"/>
              </a:spcAft>
            </a:pPr>
            <a:r>
              <a:rPr sz="10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この間違え方の設計を、運用として作り込むのが、兜底の仕組みと、人を環に残すことです。国は同じ事例集で、AIでは解決しにくい課題を三つ、正直に挙げています。①計画外停止などの真の原因究明（AIは論理的な原因究明には向かない）、②100%の精度での劣化予測・異常診断（AIは100%の精度で正解を予測できない）、③判断を伴う業務の多くの自動代替（多くの検証が要り、特に誤判断による人的・経済的被害リスクの事前解析と低減策が要る）。</a:t>
            </a:r>
          </a:p>
        </p:txBody>
      </p:sp>
      <p:sp>
        <p:nvSpPr>
          <p:cNvPr id="6" name="Rectangle 5"/>
          <p:cNvSpPr/>
          <p:nvPr/>
        </p:nvSpPr>
        <p:spPr>
          <a:xfrm>
            <a:off x="777240" y="2697480"/>
            <a:ext cx="41148" cy="475488"/>
          </a:xfrm>
          <a:prstGeom prst="rect">
            <a:avLst/>
          </a:prstGeom>
          <a:solidFill>
            <a:srgbClr val="3E5C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78408" y="2715768"/>
            <a:ext cx="7315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閾値を安全側に倒し、疑わしきは人が見る。安全は、外側から設計する。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3291840"/>
            <a:ext cx="704088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2000"/>
              </a:lnSpc>
              <a:spcAft>
                <a:spcPts val="900"/>
              </a:spcAft>
            </a:pPr>
            <a:r>
              <a:rPr sz="10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そのうえで国は運用の作り方まで踏み込みます。AIが異常なしと判断する閾値を適切に設定し、少しでも異常の恐れがあれば人が確認する仕組みを作る、と。これが人を環に残す設計です。安全な強化学習（safe RL）も研究されていますが、現場でいま効くのは、この兜底。安全はモデルを賢くして到達するのではなく、間違えても致命傷にならない仕組みとして設計します。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274320"/>
            <a:ext cx="7589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第3節｜安全と兜底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475488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第3節の小括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950976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71600"/>
            <a:ext cx="7040880" cy="3383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880" indent="-182880">
              <a:lnSpc>
                <a:spcPct val="132000"/>
              </a:lnSpc>
              <a:spcAft>
                <a:spcPts val="1400"/>
              </a:spcAft>
            </a:pPr>
            <a:r>
              <a:rPr sz="11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・安全は精度ではなく「間違え方」で作る。出光：比較対象を熟練者に置かず、誤りを方向で分ける（安全側20%許容／危険側≒0）</a:t>
            </a:r>
          </a:p>
          <a:p>
            <a:pPr marL="182880" indent="-182880">
              <a:lnSpc>
                <a:spcPct val="132000"/>
              </a:lnSpc>
              <a:spcAft>
                <a:spcPts val="1400"/>
              </a:spcAft>
            </a:pPr>
            <a:r>
              <a:rPr sz="11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・国は「AIで解決しにくい三つの課題」を正直に明記（真の原因究明・100%精度・判断業務の自動代替）</a:t>
            </a:r>
          </a:p>
          <a:p>
            <a:pPr marL="182880" indent="-182880">
              <a:lnSpc>
                <a:spcPct val="132000"/>
              </a:lnSpc>
              <a:spcAft>
                <a:spcPts val="1400"/>
              </a:spcAft>
            </a:pPr>
            <a:r>
              <a:rPr sz="11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・兜底＝閾値を安全側に倒し、疑わしきは人が確認（人在环）。安全は、システムの外側から設計する</a:t>
            </a:r>
          </a:p>
        </p:txBody>
      </p:sp>
      <p:sp>
        <p:nvSpPr>
          <p:cNvPr id="6" name="Rectangle 5"/>
          <p:cNvSpPr/>
          <p:nvPr/>
        </p:nvSpPr>
        <p:spPr>
          <a:xfrm>
            <a:off x="777240" y="4114800"/>
            <a:ext cx="41148" cy="475488"/>
          </a:xfrm>
          <a:prstGeom prst="rect">
            <a:avLst/>
          </a:prstGeom>
          <a:solidFill>
            <a:srgbClr val="3E5C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78408" y="4133087"/>
            <a:ext cx="7315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束ね・載せ・守る、を見た。では、PoCは、なぜ技術的に落ちるのか。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1051560"/>
            <a:ext cx="27432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5800" b="1">
                <a:solidFill>
                  <a:srgbClr val="A9B5A9"/>
                </a:solidFill>
                <a:latin typeface="Hiragino Kaku Gothic ProN"/>
                <a:ea typeface="Hiragino Kaku Gothic ProN"/>
              </a:rPr>
              <a:t>04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2148840"/>
            <a:ext cx="7315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250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PoCが技術的に落ちる、四つの理由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2971800"/>
            <a:ext cx="429768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以上を踏まえ、PoCが精度以外の理由で落ちる技術的な失敗を、四つに切り分けます。データの質、分布のずれ、環が閉じていないこと、精度への偏り。どれも、束ね方の設計の失敗です。</a:t>
            </a:r>
          </a:p>
        </p:txBody>
      </p:sp>
      <p:pic>
        <p:nvPicPr>
          <p:cNvPr id="5" name="Picture 4" descr="image3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422" y="3017520"/>
            <a:ext cx="1874337" cy="16001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347472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本講座について</a:t>
            </a:r>
          </a:p>
        </p:txBody>
      </p:sp>
      <p:sp>
        <p:nvSpPr>
          <p:cNvPr id="3" name="Rectangle 2"/>
          <p:cNvSpPr/>
          <p:nvPr/>
        </p:nvSpPr>
        <p:spPr>
          <a:xfrm>
            <a:off x="777240" y="822960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234440"/>
            <a:ext cx="7040880" cy="3520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2000"/>
              </a:lnSpc>
              <a:spcAft>
                <a:spcPts val="1300"/>
              </a:spcAft>
            </a:pPr>
            <a:r>
              <a:rPr sz="11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本講座は「Physical AI」を技術として解き明かす全11回のシリーズです。第2回から第9回まで、認識・状態・判断・行動・学習と、一つずつの技術に分けて降りてきました。今回からは第3部、実装編。その一つずつを、一つのシステムとして束ねる話に入ります。</a:t>
            </a:r>
          </a:p>
          <a:p>
            <a:pPr>
              <a:lnSpc>
                <a:spcPct val="132000"/>
              </a:lnSpc>
              <a:spcAft>
                <a:spcPts val="1300"/>
              </a:spcAft>
            </a:pPr>
            <a:r>
              <a:rPr sz="11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実証実験（PoC）はやったが本番に進まなかった、という話は珍しくありません。原因を精度不足に求めたくなりますが、多くの場合、落ちる理由は精度の手前、システムとしての設計にあります。個々のモデルが良くても、一本の流れにつなぎ、限られた計算機に載せ、危険な間違いを止める仕組みを作れなければ、現場では動きません。束ねるという技術と、束ね方を誤ったときPoCがどう落ちるのかを、正面から扱います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02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274320"/>
            <a:ext cx="7589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第4節｜PoCが落ちる理由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475488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四つの理由は、すべて「束ね方の設計」の失敗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950976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L10_figPoCFai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840" y="1143000"/>
            <a:ext cx="7132320" cy="25359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77240" y="3825240"/>
            <a:ext cx="7589520" cy="856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800"/>
              </a:spcAft>
            </a:pPr>
            <a:r>
              <a:rPr sz="10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①データの質（記録が紙・撮り方ばらばら／①デジタル化→②AIの順）、②分布のずれ（PoC成績≠本番成績・domain shift）、③環が閉じない（戻りの線がなく育たない）、④精度への偏り（一次元では測れない）。いずれもモデルの選定の話ではない。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274320"/>
            <a:ext cx="7589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第4節｜PoCが落ちる理由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475488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データの質・分布のずれ・環・精度偏重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950976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280160"/>
            <a:ext cx="704088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2000"/>
              </a:lnSpc>
              <a:spcAft>
                <a:spcPts val="900"/>
              </a:spcAft>
            </a:pPr>
            <a:r>
              <a:rPr sz="10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一つ、データの質。データが揃っていなければ、どんなモデルも精度が出ない。国も、AIは業務フロー全体のデジタル化が進むほど大きな効果を発揮すると述べ、順番を明示します。①業務フローのデジタル化、②要所でのAIソリューション導入、の二ステップで成功確率が高まる、と。①を飛ばして②だけを試すのが、PoCの典型的な落ち方です（第5回・器を先に育てる）。</a:t>
            </a:r>
          </a:p>
          <a:p>
            <a:pPr>
              <a:lnSpc>
                <a:spcPct val="132000"/>
              </a:lnSpc>
              <a:spcAft>
                <a:spcPts val="900"/>
              </a:spcAft>
            </a:pPr>
            <a:r>
              <a:rPr sz="10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二つ、分布のずれ。第4回のdomain shiftです。PoCは限られた良い条件で試されがちですが、本番は汚れ・逆光・初見でできている。試した世界と本番の世界が違えば、PoCの精度は本番では出ない。第9回のリアリティ・ギャップと根は同じ。PoC成績を本番成績と取り違えることが、二つ目の落ち方です。</a:t>
            </a:r>
          </a:p>
          <a:p>
            <a:pPr>
              <a:lnSpc>
                <a:spcPct val="132000"/>
              </a:lnSpc>
              <a:spcAft>
                <a:spcPts val="900"/>
              </a:spcAft>
            </a:pPr>
            <a:r>
              <a:rPr sz="1000" b="1">
                <a:solidFill>
                  <a:srgbClr val="212121"/>
                </a:solidFill>
                <a:latin typeface="Hiragino Kaku Gothic ProN"/>
                <a:ea typeface="Hiragino Kaku Gothic ProN"/>
              </a:rPr>
              <a:t>三つ、環が閉じていないこと。片道だけ作り戻りの線をつながないと、好循環が回らず一度きりで終わる。四つ、精度への偏り。精度という一つの数字だけで測ると、接口・遅延・エッジ・安全・環の開閉が評価から抜け落ちる。四つ目の落ち方です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21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274320"/>
            <a:ext cx="7589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第4節｜PoCが落ちる理由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475488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現場が反発する場所は、あらかじめ分かる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950976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7040880" cy="3429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2000"/>
              </a:lnSpc>
              <a:spcAft>
                <a:spcPts val="1000"/>
              </a:spcAft>
            </a:pPr>
            <a:r>
              <a:rPr sz="105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束ねるシステムを、どの工程に差し込むか。これも技術と現場をまたぐ実装の設計です。イクシスの事例では、点検作業の約6割を占める外業（現場作業）は作業員の得意領域で、大きな負担を感じていなかった。そこを効率化しようとして、反発された。</a:t>
            </a:r>
          </a:p>
        </p:txBody>
      </p:sp>
      <p:sp>
        <p:nvSpPr>
          <p:cNvPr id="6" name="Rectangle 5"/>
          <p:cNvSpPr/>
          <p:nvPr/>
        </p:nvSpPr>
        <p:spPr>
          <a:xfrm>
            <a:off x="777240" y="2743200"/>
            <a:ext cx="41148" cy="475488"/>
          </a:xfrm>
          <a:prstGeom prst="rect">
            <a:avLst/>
          </a:prstGeom>
          <a:solidFill>
            <a:srgbClr val="3E5C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78408" y="2761488"/>
            <a:ext cx="7315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工数が多い工程と、負担に感じている工程は、同じではない。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3337560"/>
            <a:ext cx="704088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2000"/>
              </a:lnSpc>
              <a:spcAft>
                <a:spcPts val="900"/>
              </a:spcAft>
            </a:pPr>
            <a:r>
              <a:rPr sz="10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解決は、対象を変えることでした。現場が苦手としてミスの多かった内業、データ整理や診断や調書作成を自動化する道具にしたところ、納得を得られた。どこが重いかは積算で分かりますが、どこが嫌かは、聞かないと分かりません。束ねたシステムを、どこに差すか。この選び方に、実装の成否が懸かっています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4553712"/>
            <a:ext cx="7589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出典：プラントにおける先進的AI事例集（2020-11）イクシスの事例。6割は現場の認識で、第6回の積算5割とは別の数字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22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274320"/>
            <a:ext cx="7589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第4節｜PoCが落ちる理由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475488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第4節の小括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950976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71600"/>
            <a:ext cx="7040880" cy="3383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880" indent="-182880">
              <a:lnSpc>
                <a:spcPct val="132000"/>
              </a:lnSpc>
              <a:spcAft>
                <a:spcPts val="1400"/>
              </a:spcAft>
            </a:pPr>
            <a:r>
              <a:rPr sz="11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・PoCが技術的に落ちる四つの理由＝①データの質 ②分布のずれ（domain shift・第4回） ③環が閉じない ④精度への偏り</a:t>
            </a:r>
          </a:p>
          <a:p>
            <a:pPr marL="182880" indent="-182880">
              <a:lnSpc>
                <a:spcPct val="132000"/>
              </a:lnSpc>
              <a:spcAft>
                <a:spcPts val="1400"/>
              </a:spcAft>
            </a:pPr>
            <a:r>
              <a:rPr sz="11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・国の順番＝①業務フローのデジタル化→②要所でのAI導入。①を飛ばして②だけ試すのが典型的な落ち方</a:t>
            </a:r>
          </a:p>
          <a:p>
            <a:pPr marL="182880" indent="-182880">
              <a:lnSpc>
                <a:spcPct val="132000"/>
              </a:lnSpc>
              <a:spcAft>
                <a:spcPts val="1400"/>
              </a:spcAft>
            </a:pPr>
            <a:r>
              <a:rPr sz="11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・差し込む工程の選び方も設計。工数の多い工程≠負担に感じる工程（イクシス：外業でなく内業を自動化して納得）</a:t>
            </a:r>
          </a:p>
        </p:txBody>
      </p:sp>
      <p:sp>
        <p:nvSpPr>
          <p:cNvPr id="6" name="Rectangle 5"/>
          <p:cNvSpPr/>
          <p:nvPr/>
        </p:nvSpPr>
        <p:spPr>
          <a:xfrm>
            <a:off x="777240" y="4114800"/>
            <a:ext cx="41148" cy="475488"/>
          </a:xfrm>
          <a:prstGeom prst="rect">
            <a:avLst/>
          </a:prstGeom>
          <a:solidFill>
            <a:srgbClr val="3E5C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78408" y="4133087"/>
            <a:ext cx="7315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束ね方の設計を見た。次回は最終回。最前線と、熟練の判断を残すこと。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23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274320"/>
            <a:ext cx="7589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実例｜政府原図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475488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実例：国が挙げた「AIで解決しにくい三つの課題」（政府原図）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950976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L10_paper_syste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417320"/>
            <a:ext cx="4192583" cy="28072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44143" y="1783080"/>
            <a:ext cx="3122616" cy="2834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45000"/>
              </a:lnSpc>
              <a:spcAft>
                <a:spcPts val="600"/>
              </a:spcAft>
            </a:pPr>
            <a:r>
              <a:rPr sz="105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第3節で見た三つの課題を、国が事例集に図として明記しています。①真の原因究明、②100%の精度、③判断業務の自動代替。そして「閾値を安全側に設定し、少しでも異常の恐れがあれば人が確認する」という兜底も、同じ図に書かれています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4553712"/>
            <a:ext cx="7589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出典：石油コンビナート等災害防止3省連絡会議（経済産業省・厚生労働省・総務省消防庁）「プラントにおける先進的AI事例集」（2020年11月）p.15。政府著作物・出典明示で利用可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24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274320"/>
            <a:ext cx="7589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実例｜真図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475488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実例：モデル軽量化の分類（本物の研究図）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950976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L10_paper2_ed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1371600"/>
            <a:ext cx="4112328" cy="28529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18168" y="1737360"/>
            <a:ext cx="3248591" cy="3017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45000"/>
              </a:lnSpc>
              <a:spcAft>
                <a:spcPts val="600"/>
              </a:spcAft>
            </a:pPr>
            <a:r>
              <a:rPr sz="105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モデルを軽くする技術の見取り図。パラメータ数を減らす（枝刈り・分解）、型を変える（量子化）、知識を移す（蒸留）。第2節で述べたエッジに載せるための軽量化を、一枚で俯瞰できます。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4553712"/>
            <a:ext cx="7589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出典：Liu et al., "A survey of model compression techniques…", Frontiers in Robotics and AI 12:1518965 (2025) Fig.1. CC BY 4.0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25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347472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まとめ</a:t>
            </a:r>
          </a:p>
        </p:txBody>
      </p:sp>
      <p:sp>
        <p:nvSpPr>
          <p:cNvPr id="3" name="Rectangle 2"/>
          <p:cNvSpPr/>
          <p:nvPr/>
        </p:nvSpPr>
        <p:spPr>
          <a:xfrm>
            <a:off x="777240" y="822960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298448"/>
            <a:ext cx="502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2000" b="1">
                <a:solidFill>
                  <a:srgbClr val="A9B5A9"/>
                </a:solidFill>
                <a:latin typeface="Hiragino Kaku Gothic ProN"/>
                <a:ea typeface="Hiragino Kaku Gothic ProN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44168" y="1316736"/>
            <a:ext cx="6976872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6000"/>
              </a:lnSpc>
              <a:spcAft>
                <a:spcPts val="600"/>
              </a:spcAft>
            </a:pPr>
            <a:r>
              <a:rPr sz="98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束ねるとは、第2回から第9回の部品を一本のパイプラインにつなぎ、環を閉じること。難所は接口と遅延、そして結果を記録に戻す戻りの線をつなぐこと。片道のパイプラインは直線であって環ではない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139696"/>
            <a:ext cx="502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2000" b="1">
                <a:solidFill>
                  <a:srgbClr val="A9B5A9"/>
                </a:solidFill>
                <a:latin typeface="Hiragino Kaku Gothic ProN"/>
                <a:ea typeface="Hiragino Kaku Gothic ProN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44168" y="2157984"/>
            <a:ext cx="6976872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6000"/>
              </a:lnSpc>
              <a:spcAft>
                <a:spcPts val="600"/>
              </a:spcAft>
            </a:pPr>
            <a:r>
              <a:rPr sz="98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現場のエッジには算力・遅延・電力の三重苦があり、量子化・蒸留・枝刈りといった軽量化を通さねばモデルは載らない。ただし軽くすれば精度は落ちる取り引きがあり、安全の設計と切り離せない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2980944"/>
            <a:ext cx="502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2000" b="1">
                <a:solidFill>
                  <a:srgbClr val="A9B5A9"/>
                </a:solidFill>
                <a:latin typeface="Hiragino Kaku Gothic ProN"/>
                <a:ea typeface="Hiragino Kaku Gothic ProN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44168" y="2999232"/>
            <a:ext cx="6976872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6000"/>
              </a:lnSpc>
              <a:spcAft>
                <a:spcPts val="600"/>
              </a:spcAft>
            </a:pPr>
            <a:r>
              <a:rPr sz="98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安全は精度ではなく間違え方で作る。出光のように誤りを方向で分け、安全側は許容し危険側は許さない。閾値を安全側に倒し、疑わしきは人が見る兜底を外側から設計する。国はAIで解決しにくい三つの課題を正直に挙げてい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3822191"/>
            <a:ext cx="502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2000" b="1">
                <a:solidFill>
                  <a:srgbClr val="A9B5A9"/>
                </a:solidFill>
                <a:latin typeface="Hiragino Kaku Gothic ProN"/>
                <a:ea typeface="Hiragino Kaku Gothic ProN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44168" y="3840479"/>
            <a:ext cx="6976872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6000"/>
              </a:lnSpc>
              <a:spcAft>
                <a:spcPts val="600"/>
              </a:spcAft>
            </a:pPr>
            <a:r>
              <a:rPr sz="98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PoCが技術的に落ちる四つの理由＝データの質・分布のずれ・環が閉じない・精度への偏り。いずれもモデルの選定でなく、束ね方の設計の失敗である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77240" y="4590288"/>
            <a:ext cx="41148" cy="475488"/>
          </a:xfrm>
          <a:prstGeom prst="rect">
            <a:avLst/>
          </a:prstGeom>
          <a:solidFill>
            <a:srgbClr val="3E5C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78408" y="4608575"/>
            <a:ext cx="7315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束ねる技術は、モデルの外にある。次回、最前線と技能伝承で技術編を締める。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26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347472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考えてみよう</a:t>
            </a:r>
          </a:p>
        </p:txBody>
      </p:sp>
      <p:sp>
        <p:nvSpPr>
          <p:cNvPr id="3" name="Rectangle 2"/>
          <p:cNvSpPr/>
          <p:nvPr/>
        </p:nvSpPr>
        <p:spPr>
          <a:xfrm>
            <a:off x="777240" y="822960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234440"/>
            <a:ext cx="70408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</a:pPr>
            <a:r>
              <a:rPr sz="105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自分の現場に引きつけて考えてみてください。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77240" y="1892807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3E5C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1933955"/>
            <a:ext cx="384048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sz="1300" b="1">
                <a:solidFill>
                  <a:srgbClr val="FFFFFF"/>
                </a:solidFill>
                <a:latin typeface="Hiragino Kaku Gothic ProN"/>
                <a:ea typeface="Hiragino Kaku Gothic ProN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44168" y="1874519"/>
            <a:ext cx="694944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</a:pPr>
            <a:r>
              <a:rPr sz="105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あなたの現場のPoCが止まったとき、その理由を「精度が足りない」で片づけていませんか。接口・遅延・エッジ・安全・環のうち、本当に止めていたのはどれでしたか。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273405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3E5C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2775203"/>
            <a:ext cx="384048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sz="1300" b="1">
                <a:solidFill>
                  <a:srgbClr val="FFFFFF"/>
                </a:solidFill>
                <a:latin typeface="Hiragino Kaku Gothic ProN"/>
                <a:ea typeface="Hiragino Kaku Gothic ProN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44168" y="2715768"/>
            <a:ext cx="694944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</a:pPr>
            <a:r>
              <a:rPr sz="105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AIの成功基準を、精度という一つの数字ではなく、「どちら側に間違えてよいか」で書けますか。安全側と危険側を、分けていますか。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77240" y="3575303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3E5C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77240" y="3616451"/>
            <a:ext cx="384048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sz="1300" b="1">
                <a:solidFill>
                  <a:srgbClr val="FFFFFF"/>
                </a:solidFill>
                <a:latin typeface="Hiragino Kaku Gothic ProN"/>
                <a:ea typeface="Hiragino Kaku Gothic ProN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44168" y="3557015"/>
            <a:ext cx="694944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</a:pPr>
            <a:r>
              <a:rPr sz="105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AIを差し込もうとしている工程は、いちばん工数が多い工程ですか。それとも、現場がいちばん負担に感じている工程ですか。その二つは、同じですか。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77240" y="4480560"/>
            <a:ext cx="41148" cy="475488"/>
          </a:xfrm>
          <a:prstGeom prst="rect">
            <a:avLst/>
          </a:prstGeom>
          <a:solidFill>
            <a:srgbClr val="3E5C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78408" y="4498848"/>
            <a:ext cx="7315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次回（最終回）：基盤モデルの最前線と、熟練の判断をどう残すか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27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347472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Reference</a:t>
            </a:r>
          </a:p>
        </p:txBody>
      </p:sp>
      <p:sp>
        <p:nvSpPr>
          <p:cNvPr id="3" name="Rectangle 2"/>
          <p:cNvSpPr/>
          <p:nvPr/>
        </p:nvSpPr>
        <p:spPr>
          <a:xfrm>
            <a:off x="777240" y="822960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371600"/>
            <a:ext cx="7040880" cy="3383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880" indent="-182880">
              <a:lnSpc>
                <a:spcPct val="132000"/>
              </a:lnSpc>
              <a:spcAft>
                <a:spcPts val="900"/>
              </a:spcAft>
            </a:pPr>
            <a:r>
              <a:rPr sz="9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・システム統合（パイプラインの接口・端から端までの遅延）、エッジ推論の制約（算力・遅延・電力）、モデル軽量化（量子化・蒸留・枝刈り）、安全な強化学習（safe RL）・人在环は、実装・エッジAIの一般的事項に基づく（特定製品の性能値は含まない）</a:t>
            </a:r>
          </a:p>
          <a:p>
            <a:pPr marL="182880" indent="-182880">
              <a:lnSpc>
                <a:spcPct val="132000"/>
              </a:lnSpc>
              <a:spcAft>
                <a:spcPts val="900"/>
              </a:spcAft>
            </a:pPr>
            <a:r>
              <a:rPr sz="9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成功基準の設計（比較対象・誤りの方向・80%＝安全側20%許容/危険側≒0）、AIで解決しにくい三つの課題、AI導入の2ステップ（①業務フローのデジタル化→②要所でのAI導入）、閾値を安全側に倒し疑わしきは人が確認する運用：石油コンビナート等災害防止3省連絡会議（経済産業省・厚生労働省・総務省消防庁）「プラントにおける先進的AI事例集」（2020年11月）3.1・3.2・（参考）業務フロー全体のデジタル化</a:t>
            </a:r>
          </a:p>
          <a:p>
            <a:pPr marL="182880" indent="-182880">
              <a:lnSpc>
                <a:spcPct val="132000"/>
              </a:lnSpc>
              <a:spcAft>
                <a:spcPts val="900"/>
              </a:spcAft>
            </a:pPr>
            <a:r>
              <a:rPr sz="9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・工数の多い工程と負担に感じる工程は異なる（外業6割は得意領域・内業の自動化で納得）：同事例集（イクシスの事例）</a:t>
            </a:r>
          </a:p>
          <a:p>
            <a:pPr marL="182880" indent="-182880">
              <a:lnSpc>
                <a:spcPct val="132000"/>
              </a:lnSpc>
              <a:spcAft>
                <a:spcPts val="900"/>
              </a:spcAft>
            </a:pPr>
            <a:r>
              <a:rPr sz="9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・本講座 第1回（認識から行動の環）、第4回（domain shift・検知の壊れ方）、第5回（器を先に育てる）、第7回（制御の速さ）、第8回（Helixの階層）、第9回（Sim2Real・データ・フライホイール）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28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347472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講師紹介</a:t>
            </a:r>
          </a:p>
        </p:txBody>
      </p:sp>
      <p:sp>
        <p:nvSpPr>
          <p:cNvPr id="3" name="Rectangle 2"/>
          <p:cNvSpPr/>
          <p:nvPr/>
        </p:nvSpPr>
        <p:spPr>
          <a:xfrm>
            <a:off x="777240" y="822960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pa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1097280"/>
            <a:ext cx="2116531" cy="28346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05251" y="1078992"/>
            <a:ext cx="5061509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sz="1700" b="1">
                <a:solidFill>
                  <a:srgbClr val="212121"/>
                </a:solidFill>
                <a:latin typeface="Hiragino Kaku Gothic ProN"/>
                <a:ea typeface="Hiragino Kaku Gothic ProN"/>
              </a:rPr>
              <a:t>潘 秀曦　博士（Xiuxi Pan, PhD）</a:t>
            </a:r>
          </a:p>
          <a:p>
            <a:pPr>
              <a:spcAft>
                <a:spcPts val="600"/>
              </a:spcAft>
            </a:pPr>
            <a:r>
              <a:rPr sz="1150" b="0">
                <a:solidFill>
                  <a:srgbClr val="3E5C49"/>
                </a:solidFill>
                <a:latin typeface="Hiragino Kaku Gothic ProN"/>
                <a:ea typeface="Hiragino Kaku Gothic ProN"/>
              </a:rPr>
              <a:t>Yodo Labs株式会社 最高技術責任者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05251" y="1920240"/>
            <a:ext cx="5061509" cy="2103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880" indent="-182880">
              <a:lnSpc>
                <a:spcPct val="125000"/>
              </a:lnSpc>
              <a:spcAft>
                <a:spcPts val="600"/>
              </a:spcAft>
            </a:pPr>
            <a:r>
              <a:rPr sz="10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・東京科学大学にて博士号取得</a:t>
            </a:r>
          </a:p>
          <a:p>
            <a:pPr marL="182880" indent="-182880">
              <a:lnSpc>
                <a:spcPct val="125000"/>
              </a:lnSpc>
              <a:spcAft>
                <a:spcPts val="600"/>
              </a:spcAft>
            </a:pPr>
            <a:r>
              <a:rPr sz="10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・センスタイムジャパンにて自動運転開発に従事</a:t>
            </a:r>
          </a:p>
          <a:p>
            <a:pPr marL="182880" indent="-182880">
              <a:lnSpc>
                <a:spcPct val="125000"/>
              </a:lnSpc>
              <a:spcAft>
                <a:spcPts val="600"/>
              </a:spcAft>
            </a:pPr>
            <a:r>
              <a:rPr sz="10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・生成AI・フィジカルAI分野の研究と社会実装に一貫して従事</a:t>
            </a:r>
          </a:p>
          <a:p>
            <a:pPr marL="182880" indent="-182880">
              <a:lnSpc>
                <a:spcPct val="125000"/>
              </a:lnSpc>
              <a:spcAft>
                <a:spcPts val="600"/>
              </a:spcAft>
            </a:pPr>
            <a:r>
              <a:rPr sz="10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・画像生成に基づく次世代レンズレスイメージング技術の発明者</a:t>
            </a:r>
          </a:p>
          <a:p>
            <a:pPr marL="182880" indent="-182880">
              <a:lnSpc>
                <a:spcPct val="125000"/>
              </a:lnSpc>
              <a:spcAft>
                <a:spcPts val="600"/>
              </a:spcAft>
            </a:pPr>
            <a:r>
              <a:rPr sz="10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・主要国際学術誌・トップカンファレンスで発表・受賞多数</a:t>
            </a:r>
          </a:p>
          <a:p>
            <a:pPr marL="182880" indent="-182880">
              <a:lnSpc>
                <a:spcPct val="125000"/>
              </a:lnSpc>
              <a:spcAft>
                <a:spcPts val="600"/>
              </a:spcAft>
            </a:pPr>
            <a:r>
              <a:rPr sz="10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・AI分野の先駆者としてWIRED・日本経済新聞などに掲載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05251" y="4160520"/>
            <a:ext cx="506150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0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pan@yodolabs.jp ｜ yodolabs.jp</a:t>
            </a:r>
          </a:p>
        </p:txBody>
      </p:sp>
      <p:pic>
        <p:nvPicPr>
          <p:cNvPr id="8" name="Picture 7" descr="logo_272px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800" y="3992125"/>
            <a:ext cx="929975" cy="936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347472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目次</a:t>
            </a:r>
          </a:p>
        </p:txBody>
      </p:sp>
      <p:sp>
        <p:nvSpPr>
          <p:cNvPr id="3" name="Rectangle 2"/>
          <p:cNvSpPr/>
          <p:nvPr/>
        </p:nvSpPr>
        <p:spPr>
          <a:xfrm>
            <a:off x="777240" y="822960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371600"/>
            <a:ext cx="685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900" b="1">
                <a:solidFill>
                  <a:srgbClr val="A9B5A9"/>
                </a:solidFill>
                <a:latin typeface="Hiragino Kaku Gothic ProN"/>
                <a:ea typeface="Hiragino Kaku Gothic ProN"/>
              </a:rPr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54480" y="1353312"/>
            <a:ext cx="676656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sz="1300" b="1">
                <a:solidFill>
                  <a:srgbClr val="212121"/>
                </a:solidFill>
                <a:latin typeface="Hiragino Kaku Gothic ProN"/>
                <a:ea typeface="Hiragino Kaku Gothic ProN"/>
              </a:rPr>
              <a:t>束ねるとは：一本の管線にして、環を閉じる</a:t>
            </a:r>
          </a:p>
          <a:p>
            <a:pPr>
              <a:lnSpc>
                <a:spcPct val="130000"/>
              </a:lnSpc>
              <a:spcAft>
                <a:spcPts val="600"/>
              </a:spcAft>
            </a:pPr>
            <a:r>
              <a:rPr sz="9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接口（出力形と入力形を合わせる）・端から端までの遅延・戻りの線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157984"/>
            <a:ext cx="685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900" b="1">
                <a:solidFill>
                  <a:srgbClr val="A9B5A9"/>
                </a:solidFill>
                <a:latin typeface="Hiragino Kaku Gothic ProN"/>
                <a:ea typeface="Hiragino Kaku Gothic ProN"/>
              </a:rPr>
              <a:t>02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54480" y="2139696"/>
            <a:ext cx="676656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sz="1300" b="1">
                <a:solidFill>
                  <a:srgbClr val="212121"/>
                </a:solidFill>
                <a:latin typeface="Hiragino Kaku Gothic ProN"/>
                <a:ea typeface="Hiragino Kaku Gothic ProN"/>
              </a:rPr>
              <a:t>エッジの制約：算力・遅延・電力の三重苦</a:t>
            </a:r>
          </a:p>
          <a:p>
            <a:pPr>
              <a:lnSpc>
                <a:spcPct val="130000"/>
              </a:lnSpc>
              <a:spcAft>
                <a:spcPts val="600"/>
              </a:spcAft>
            </a:pPr>
            <a:r>
              <a:rPr sz="9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雲を待てない現場。量子化・蒸留・枝刈りで載せる。精度との取り引き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2944368"/>
            <a:ext cx="685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900" b="1">
                <a:solidFill>
                  <a:srgbClr val="A9B5A9"/>
                </a:solidFill>
                <a:latin typeface="Hiragino Kaku Gothic ProN"/>
                <a:ea typeface="Hiragino Kaku Gothic ProN"/>
              </a:rPr>
              <a:t>03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54480" y="2926079"/>
            <a:ext cx="676656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sz="1300" b="1">
                <a:solidFill>
                  <a:srgbClr val="212121"/>
                </a:solidFill>
                <a:latin typeface="Hiragino Kaku Gothic ProN"/>
                <a:ea typeface="Hiragino Kaku Gothic ProN"/>
              </a:rPr>
              <a:t>安全は精度ではなく「兜底」で作る</a:t>
            </a:r>
          </a:p>
          <a:p>
            <a:pPr>
              <a:lnSpc>
                <a:spcPct val="130000"/>
              </a:lnSpc>
              <a:spcAft>
                <a:spcPts val="600"/>
              </a:spcAft>
            </a:pPr>
            <a:r>
              <a:rPr sz="9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誤りを方向で分ける（出光80%）・人在环・国が挙げた三つの課題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3730752"/>
            <a:ext cx="685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900" b="1">
                <a:solidFill>
                  <a:srgbClr val="A9B5A9"/>
                </a:solidFill>
                <a:latin typeface="Hiragino Kaku Gothic ProN"/>
                <a:ea typeface="Hiragino Kaku Gothic ProN"/>
              </a:rPr>
              <a:t>04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54480" y="3712464"/>
            <a:ext cx="676656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sz="1300" b="1">
                <a:solidFill>
                  <a:srgbClr val="212121"/>
                </a:solidFill>
                <a:latin typeface="Hiragino Kaku Gothic ProN"/>
                <a:ea typeface="Hiragino Kaku Gothic ProN"/>
              </a:rPr>
              <a:t>PoCが技術的に落ちる、四つの理由</a:t>
            </a:r>
          </a:p>
          <a:p>
            <a:pPr>
              <a:lnSpc>
                <a:spcPct val="130000"/>
              </a:lnSpc>
              <a:spcAft>
                <a:spcPts val="600"/>
              </a:spcAft>
            </a:pPr>
            <a:r>
              <a:rPr sz="9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データの質・分布のずれ・環が閉じない・精度への偏り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1051560"/>
            <a:ext cx="27432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5800" b="1">
                <a:solidFill>
                  <a:srgbClr val="A9B5A9"/>
                </a:solidFill>
                <a:latin typeface="Hiragino Kaku Gothic ProN"/>
                <a:ea typeface="Hiragino Kaku Gothic ProN"/>
              </a:rPr>
              <a:t>01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2148840"/>
            <a:ext cx="7315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250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束ねるとは：一本の管線にして、環を閉じる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2971800"/>
            <a:ext cx="429768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第2回から第9回の技術は、ばらばらの部品でした。束ねるとは、それを入口から出口までの一本の流れにつなぐこと。難所は、接口と遅延、そして戻りの線をつなぐことです。</a:t>
            </a:r>
          </a:p>
        </p:txBody>
      </p:sp>
      <p:pic>
        <p:nvPicPr>
          <p:cNvPr id="5" name="Picture 4" descr="image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2120" y="3442632"/>
            <a:ext cx="2834640" cy="117508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274320"/>
            <a:ext cx="7589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第1節｜束ねる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475488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ばらばらの部品を、一本の流れにつなぐ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950976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280160"/>
            <a:ext cx="704088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2000"/>
              </a:lnSpc>
              <a:spcAft>
                <a:spcPts val="1000"/>
              </a:spcAft>
            </a:pPr>
            <a:r>
              <a:rPr sz="10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束ねるとは何か。第2回から第9回までの技術は、ばらばらの部品でした。センサが画像を撮り、3D再構成が形にし、欠陥検知が異常を見つけ、世界モデルが状態を覚え、VLMが見立て、計画が動きを決め、VLAが手を動かし、学習が結果を糧にする。束ねるとは、この部品を、入口から出口までの一本の流れ、パイプラインにつなぐことです。</a:t>
            </a:r>
          </a:p>
          <a:p>
            <a:pPr>
              <a:lnSpc>
                <a:spcPct val="132000"/>
              </a:lnSpc>
              <a:spcAft>
                <a:spcPts val="1000"/>
              </a:spcAft>
            </a:pPr>
            <a:r>
              <a:rPr sz="1000" b="1">
                <a:solidFill>
                  <a:srgbClr val="212121"/>
                </a:solidFill>
                <a:latin typeface="Hiragino Kaku Gothic ProN"/>
                <a:ea typeface="Hiragino Kaku Gothic ProN"/>
              </a:rPr>
              <a:t>つなぐとき、二つの技術的な難所が現れます。一つが接口。前の部品の出力の形と、次の部品の入力の形を合わせねばならない。センサが出す点群の座標系と、世界モデルが期待する座標系が違えば、あいだに変換が要る。部品それぞれが賢くても、あいだの約束がずれていれば、流れは途切れます。</a:t>
            </a:r>
          </a:p>
          <a:p>
            <a:pPr>
              <a:lnSpc>
                <a:spcPct val="132000"/>
              </a:lnSpc>
              <a:spcAft>
                <a:spcPts val="1000"/>
              </a:spcAft>
            </a:pPr>
            <a:r>
              <a:rPr sz="10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もう一つが遅延。パイプラインは、部品を直列につなぐほど全体の応答が遅くなる。第7回で見たように、動く機械は毎秒何百回も判断を出し続けねばならないのに、重い部品を数珠つなぎにすると間に合わない。第8回のHelixのように、速さの層を分ける設計が、ここでも要ります。撮ってから判断が返るまでの端から端までの遅延が、使えるかどうかを分けます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274320"/>
            <a:ext cx="7589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第1節｜束ねる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475488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L2–L9を一本の管線にして、環を閉じる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950976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L10_figPipe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1143000"/>
            <a:ext cx="7498079" cy="255253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77240" y="3841841"/>
            <a:ext cx="7589520" cy="839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800"/>
              </a:spcAft>
            </a:pPr>
            <a:r>
              <a:rPr sz="10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認識から学習までの部品を一本につなぎ、接口を合わせ、端から端までの遅延を抑える。そして最も大事なのが、行動の結果を記録に戻す「戻りの線」をつなぎ、環を閉じること。片道のパイプラインは、直線であって環ではありません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06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274320"/>
            <a:ext cx="7589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第1節｜束ねる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475488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いちばん大事なのは、環を閉じること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950976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7040880" cy="3429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2000"/>
              </a:lnSpc>
              <a:spcAft>
                <a:spcPts val="1000"/>
              </a:spcAft>
            </a:pPr>
            <a:r>
              <a:rPr sz="105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そして、いちばん大事なのが、環を閉じることです。第1回で、Physical AIは認識から行動への環だと述べ、第9回で、その環を回すほどデータが厚くなると述べました。束ねるとは、この環を実際につなげて閉じることに他なりません。判断した結果が記録に戻り、次の学習の糧になる。この戻りの線がつながっていないパイプラインは、直線であって環ではない。</a:t>
            </a:r>
          </a:p>
        </p:txBody>
      </p:sp>
      <p:sp>
        <p:nvSpPr>
          <p:cNvPr id="6" name="Rectangle 5"/>
          <p:cNvSpPr/>
          <p:nvPr/>
        </p:nvSpPr>
        <p:spPr>
          <a:xfrm>
            <a:off x="777240" y="2834640"/>
            <a:ext cx="41148" cy="475488"/>
          </a:xfrm>
          <a:prstGeom prst="rect">
            <a:avLst/>
          </a:prstGeom>
          <a:solidFill>
            <a:srgbClr val="3E5C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78408" y="2852928"/>
            <a:ext cx="7315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撮って判断して終わり、では、使うほど賢くなる好循環は回らない。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3429000"/>
            <a:ext cx="704088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2000"/>
              </a:lnSpc>
              <a:spcAft>
                <a:spcPts val="900"/>
              </a:spcAft>
            </a:pPr>
            <a:r>
              <a:rPr sz="10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PoCでよくあるのが、この戻りの線を後回しにしたまま、認識から判断までの片道だけを作ってしまうことです。その場では動いて見えても、第9回のデータ・フライホイールが回らないため、一度きりの実演で終わる。束ねるという設計は、この戻りの線まで含めて初めて完成します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274320"/>
            <a:ext cx="7589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5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第1節｜束ねる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475488"/>
            <a:ext cx="7589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75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第1節の小括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240" y="950976"/>
            <a:ext cx="7589520" cy="10058"/>
          </a:xfrm>
          <a:prstGeom prst="rect">
            <a:avLst/>
          </a:prstGeom>
          <a:solidFill>
            <a:srgbClr val="D9D3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71600"/>
            <a:ext cx="7040880" cy="3383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880" indent="-182880">
              <a:lnSpc>
                <a:spcPct val="132000"/>
              </a:lnSpc>
              <a:spcAft>
                <a:spcPts val="1400"/>
              </a:spcAft>
            </a:pPr>
            <a:r>
              <a:rPr sz="11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・束ねる＝L2–L9のばらばらの部品を、入口から出口までの一本のパイプラインにつなぐこと</a:t>
            </a:r>
          </a:p>
          <a:p>
            <a:pPr marL="182880" indent="-182880">
              <a:lnSpc>
                <a:spcPct val="132000"/>
              </a:lnSpc>
              <a:spcAft>
                <a:spcPts val="1400"/>
              </a:spcAft>
            </a:pPr>
            <a:r>
              <a:rPr sz="11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・難所①接口（出力形と入力形・座標系を合わせる）、難所②端から端までの遅延（速さの層で分ける・第8回）</a:t>
            </a:r>
          </a:p>
          <a:p>
            <a:pPr marL="182880" indent="-182880">
              <a:lnSpc>
                <a:spcPct val="132000"/>
              </a:lnSpc>
              <a:spcAft>
                <a:spcPts val="1400"/>
              </a:spcAft>
            </a:pPr>
            <a:r>
              <a:rPr sz="11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・最重要＝環を閉じる。結果を記録に戻す戻りの線をつながないと、データ・フライホイールが回らず一度きりで終わる</a:t>
            </a:r>
          </a:p>
        </p:txBody>
      </p:sp>
      <p:sp>
        <p:nvSpPr>
          <p:cNvPr id="6" name="Rectangle 5"/>
          <p:cNvSpPr/>
          <p:nvPr/>
        </p:nvSpPr>
        <p:spPr>
          <a:xfrm>
            <a:off x="777240" y="4114800"/>
            <a:ext cx="41148" cy="475488"/>
          </a:xfrm>
          <a:prstGeom prst="rect">
            <a:avLst/>
          </a:prstGeom>
          <a:solidFill>
            <a:srgbClr val="3E5C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78408" y="4133087"/>
            <a:ext cx="7315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sz="120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束ねられた。では、それを、どこで動かすのか。現場のエッジへ。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0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1051560"/>
            <a:ext cx="27432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5800" b="1">
                <a:solidFill>
                  <a:srgbClr val="A9B5A9"/>
                </a:solidFill>
                <a:latin typeface="Hiragino Kaku Gothic ProN"/>
                <a:ea typeface="Hiragino Kaku Gothic ProN"/>
              </a:rPr>
              <a:t>02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2148840"/>
            <a:ext cx="7315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2500" b="1">
                <a:solidFill>
                  <a:srgbClr val="3E5C49"/>
                </a:solidFill>
                <a:latin typeface="Hiragino Kaku Gothic ProN"/>
                <a:ea typeface="Hiragino Kaku Gothic ProN"/>
              </a:rPr>
              <a:t>エッジの制約：算力・遅延・電力の三重苦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2971800"/>
            <a:ext cx="429768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00" b="0">
                <a:solidFill>
                  <a:srgbClr val="212121"/>
                </a:solidFill>
                <a:latin typeface="Hiragino Kaku Gothic ProN"/>
                <a:ea typeface="Hiragino Kaku Gothic ProN"/>
              </a:rPr>
              <a:t>束ねたシステムを、電波の届かない現場でどう動かすか。雲を待てない現場では、判断の多くをその場のエッジで済ませねばならない。ここに算力・遅延・電力の三重苦が重なります。</a:t>
            </a:r>
          </a:p>
        </p:txBody>
      </p:sp>
      <p:pic>
        <p:nvPicPr>
          <p:cNvPr id="5" name="Picture 4" descr="image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0101" y="3017520"/>
            <a:ext cx="2356658" cy="1600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458200" y="4809744"/>
            <a:ext cx="502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800" b="0">
                <a:solidFill>
                  <a:srgbClr val="8A897F"/>
                </a:solidFill>
                <a:latin typeface="Hiragino Kaku Gothic ProN"/>
                <a:ea typeface="Hiragino Kaku Gothic ProN"/>
              </a:rPr>
              <a:t>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